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795" r:id="rId2"/>
  </p:sldMasterIdLst>
  <p:notesMasterIdLst>
    <p:notesMasterId r:id="rId27"/>
  </p:notesMasterIdLst>
  <p:sldIdLst>
    <p:sldId id="256" r:id="rId3"/>
    <p:sldId id="263" r:id="rId4"/>
    <p:sldId id="264" r:id="rId5"/>
    <p:sldId id="292" r:id="rId6"/>
    <p:sldId id="294" r:id="rId7"/>
    <p:sldId id="293" r:id="rId8"/>
    <p:sldId id="265" r:id="rId9"/>
    <p:sldId id="275" r:id="rId10"/>
    <p:sldId id="296" r:id="rId11"/>
    <p:sldId id="297" r:id="rId12"/>
    <p:sldId id="276" r:id="rId13"/>
    <p:sldId id="286" r:id="rId14"/>
    <p:sldId id="287" r:id="rId15"/>
    <p:sldId id="310" r:id="rId16"/>
    <p:sldId id="284" r:id="rId17"/>
    <p:sldId id="277" r:id="rId18"/>
    <p:sldId id="289" r:id="rId19"/>
    <p:sldId id="303" r:id="rId20"/>
    <p:sldId id="288" r:id="rId21"/>
    <p:sldId id="290" r:id="rId22"/>
    <p:sldId id="308" r:id="rId23"/>
    <p:sldId id="285" r:id="rId24"/>
    <p:sldId id="282" r:id="rId25"/>
    <p:sldId id="283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5" autoAdjust="0"/>
    <p:restoredTop sz="96303" autoAdjust="0"/>
  </p:normalViewPr>
  <p:slideViewPr>
    <p:cSldViewPr snapToGrid="0">
      <p:cViewPr varScale="1">
        <p:scale>
          <a:sx n="75" d="100"/>
          <a:sy n="75" d="100"/>
        </p:scale>
        <p:origin x="55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95798A-0730-43F7-8DCB-5363485554F3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D2184B-83FF-40E2-BDEB-BA3F19A71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132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Thus, most of the settling of the red cells occurs in the first hour or so.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2184B-83FF-40E2-BDEB-BA3F19A7190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463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Thus, most of the settling of the red cells occurs in the first hour or so.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2184B-83FF-40E2-BDEB-BA3F19A7190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283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causes (except </a:t>
            </a:r>
            <a:r>
              <a:rPr lang="en-US" dirty="0" err="1" smtClean="0"/>
              <a:t>anemias</a:t>
            </a:r>
            <a:r>
              <a:rPr lang="en-US" dirty="0" smtClean="0"/>
              <a:t>) tissue destruction which lead to increase fibrinogen or acute phase protein 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2184B-83FF-40E2-BDEB-BA3F19A7190A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427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0E03D-F924-4A14-BAE0-6FF9F7EA99F5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323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(If there is a difference of 1–2 mm, it should be noted and taken into account before giving the final report at the end of one hour).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2184B-83FF-40E2-BDEB-BA3F19A7190A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192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2184B-83FF-40E2-BDEB-BA3F19A7190A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097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96D0-AF27-465E-AE0E-00D99FD7BF55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6545B-9768-42BE-9888-DB9643514E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8616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96D0-AF27-465E-AE0E-00D99FD7BF55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6545B-9768-42BE-9888-DB9643514E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609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96D0-AF27-465E-AE0E-00D99FD7BF55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6545B-9768-42BE-9888-DB9643514E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860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96D0-AF27-465E-AE0E-00D99FD7BF55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6545B-9768-42BE-9888-DB9643514E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9272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96D0-AF27-465E-AE0E-00D99FD7BF55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6545B-9768-42BE-9888-DB9643514E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6079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96D0-AF27-465E-AE0E-00D99FD7BF55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6545B-9768-42BE-9888-DB9643514E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7208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4" y="2514601"/>
            <a:ext cx="8915399" cy="2262781"/>
          </a:xfrm>
        </p:spPr>
        <p:txBody>
          <a:bodyPr anchor="b">
            <a:normAutofit/>
          </a:bodyPr>
          <a:lstStyle>
            <a:lvl1pPr>
              <a:defRPr sz="531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4" y="4777380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0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0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50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004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505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007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50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009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063D-6245-4411-B157-FA6EB87E25C2}" type="datetimeFigureOut">
              <a:rPr lang="en-GB" smtClean="0">
                <a:solidFill>
                  <a:srgbClr val="FFFFFF">
                    <a:tint val="75000"/>
                  </a:srgbClr>
                </a:solidFill>
              </a:rPr>
              <a:pPr/>
              <a:t>26/04/2019</a:t>
            </a:fld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4529541"/>
            <a:ext cx="779767" cy="365125"/>
          </a:xfrm>
        </p:spPr>
        <p:txBody>
          <a:bodyPr/>
          <a:lstStyle/>
          <a:p>
            <a:fld id="{03DD59DD-0FAE-4A4B-B42B-5D7426403B4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2537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063D-6245-4411-B157-FA6EB87E25C2}" type="datetimeFigureOut">
              <a:rPr lang="en-GB" smtClean="0">
                <a:solidFill>
                  <a:srgbClr val="FFFFFF">
                    <a:tint val="75000"/>
                  </a:srgbClr>
                </a:solidFill>
              </a:rPr>
              <a:pPr/>
              <a:t>26/04/2019</a:t>
            </a:fld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D59DD-0FAE-4A4B-B42B-5D7426403B4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4859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058750"/>
            <a:ext cx="8915399" cy="1468800"/>
          </a:xfrm>
        </p:spPr>
        <p:txBody>
          <a:bodyPr anchor="b"/>
          <a:lstStyle>
            <a:lvl1pPr algn="l">
              <a:defRPr sz="3938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3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196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0119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2pPr>
            <a:lvl3pPr marL="900237" indent="0">
              <a:buNone/>
              <a:defRPr sz="1576">
                <a:solidFill>
                  <a:schemeClr val="tx1">
                    <a:tint val="75000"/>
                  </a:schemeClr>
                </a:solidFill>
              </a:defRPr>
            </a:lvl3pPr>
            <a:lvl4pPr marL="1350357" indent="0">
              <a:buNone/>
              <a:defRPr sz="1378">
                <a:solidFill>
                  <a:schemeClr val="tx1">
                    <a:tint val="75000"/>
                  </a:schemeClr>
                </a:solidFill>
              </a:defRPr>
            </a:lvl4pPr>
            <a:lvl5pPr marL="1800476" indent="0">
              <a:buNone/>
              <a:defRPr sz="1378">
                <a:solidFill>
                  <a:schemeClr val="tx1">
                    <a:tint val="75000"/>
                  </a:schemeClr>
                </a:solidFill>
              </a:defRPr>
            </a:lvl5pPr>
            <a:lvl6pPr marL="2250595" indent="0">
              <a:buNone/>
              <a:defRPr sz="1378">
                <a:solidFill>
                  <a:schemeClr val="tx1">
                    <a:tint val="75000"/>
                  </a:schemeClr>
                </a:solidFill>
              </a:defRPr>
            </a:lvl6pPr>
            <a:lvl7pPr marL="2700713" indent="0">
              <a:buNone/>
              <a:defRPr sz="1378">
                <a:solidFill>
                  <a:schemeClr val="tx1">
                    <a:tint val="75000"/>
                  </a:schemeClr>
                </a:solidFill>
              </a:defRPr>
            </a:lvl7pPr>
            <a:lvl8pPr marL="3150832" indent="0">
              <a:buNone/>
              <a:defRPr sz="1378">
                <a:solidFill>
                  <a:schemeClr val="tx1">
                    <a:tint val="75000"/>
                  </a:schemeClr>
                </a:solidFill>
              </a:defRPr>
            </a:lvl8pPr>
            <a:lvl9pPr marL="3600952" indent="0">
              <a:buNone/>
              <a:defRPr sz="137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063D-6245-4411-B157-FA6EB87E25C2}" type="datetimeFigureOut">
              <a:rPr lang="en-GB" smtClean="0">
                <a:solidFill>
                  <a:srgbClr val="FFFFFF">
                    <a:tint val="75000"/>
                  </a:srgbClr>
                </a:solidFill>
              </a:rPr>
              <a:pPr/>
              <a:t>26/04/2019</a:t>
            </a:fld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140"/>
            <a:ext cx="779767" cy="365125"/>
          </a:xfrm>
        </p:spPr>
        <p:txBody>
          <a:bodyPr/>
          <a:lstStyle/>
          <a:p>
            <a:fld id="{03DD59DD-0FAE-4A4B-B42B-5D7426403B4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7443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063D-6245-4411-B157-FA6EB87E25C2}" type="datetimeFigureOut">
              <a:rPr lang="en-GB" smtClean="0">
                <a:solidFill>
                  <a:srgbClr val="FFFFFF">
                    <a:tint val="75000"/>
                  </a:srgbClr>
                </a:solidFill>
              </a:rPr>
              <a:pPr/>
              <a:t>26/04/2019</a:t>
            </a:fld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8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787783"/>
            <a:ext cx="779767" cy="365125"/>
          </a:xfrm>
        </p:spPr>
        <p:txBody>
          <a:bodyPr/>
          <a:lstStyle/>
          <a:p>
            <a:fld id="{03DD59DD-0FAE-4A4B-B42B-5D7426403B4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7581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362" b="0"/>
            </a:lvl1pPr>
            <a:lvl2pPr marL="450119" indent="0">
              <a:buNone/>
              <a:defRPr sz="1969" b="1"/>
            </a:lvl2pPr>
            <a:lvl3pPr marL="900237" indent="0">
              <a:buNone/>
              <a:defRPr sz="1772" b="1"/>
            </a:lvl3pPr>
            <a:lvl4pPr marL="1350357" indent="0">
              <a:buNone/>
              <a:defRPr sz="1576" b="1"/>
            </a:lvl4pPr>
            <a:lvl5pPr marL="1800476" indent="0">
              <a:buNone/>
              <a:defRPr sz="1576" b="1"/>
            </a:lvl5pPr>
            <a:lvl6pPr marL="2250595" indent="0">
              <a:buNone/>
              <a:defRPr sz="1576" b="1"/>
            </a:lvl6pPr>
            <a:lvl7pPr marL="2700713" indent="0">
              <a:buNone/>
              <a:defRPr sz="1576" b="1"/>
            </a:lvl7pPr>
            <a:lvl8pPr marL="3150832" indent="0">
              <a:buNone/>
              <a:defRPr sz="1576" b="1"/>
            </a:lvl8pPr>
            <a:lvl9pPr marL="3600952" indent="0">
              <a:buNone/>
              <a:defRPr sz="157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3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362" b="0"/>
            </a:lvl1pPr>
            <a:lvl2pPr marL="450119" indent="0">
              <a:buNone/>
              <a:defRPr sz="1969" b="1"/>
            </a:lvl2pPr>
            <a:lvl3pPr marL="900237" indent="0">
              <a:buNone/>
              <a:defRPr sz="1772" b="1"/>
            </a:lvl3pPr>
            <a:lvl4pPr marL="1350357" indent="0">
              <a:buNone/>
              <a:defRPr sz="1576" b="1"/>
            </a:lvl4pPr>
            <a:lvl5pPr marL="1800476" indent="0">
              <a:buNone/>
              <a:defRPr sz="1576" b="1"/>
            </a:lvl5pPr>
            <a:lvl6pPr marL="2250595" indent="0">
              <a:buNone/>
              <a:defRPr sz="1576" b="1"/>
            </a:lvl6pPr>
            <a:lvl7pPr marL="2700713" indent="0">
              <a:buNone/>
              <a:defRPr sz="1576" b="1"/>
            </a:lvl7pPr>
            <a:lvl8pPr marL="3150832" indent="0">
              <a:buNone/>
              <a:defRPr sz="1576" b="1"/>
            </a:lvl8pPr>
            <a:lvl9pPr marL="3600952" indent="0">
              <a:buNone/>
              <a:defRPr sz="157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9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063D-6245-4411-B157-FA6EB87E25C2}" type="datetimeFigureOut">
              <a:rPr lang="en-GB" smtClean="0">
                <a:solidFill>
                  <a:srgbClr val="FFFFFF">
                    <a:tint val="75000"/>
                  </a:srgbClr>
                </a:solidFill>
              </a:rPr>
              <a:pPr/>
              <a:t>26/04/2019</a:t>
            </a:fld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8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787783"/>
            <a:ext cx="779767" cy="365125"/>
          </a:xfrm>
        </p:spPr>
        <p:txBody>
          <a:bodyPr/>
          <a:lstStyle/>
          <a:p>
            <a:fld id="{03DD59DD-0FAE-4A4B-B42B-5D7426403B4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0054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96D0-AF27-465E-AE0E-00D99FD7BF55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6545B-9768-42BE-9888-DB9643514E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1120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063D-6245-4411-B157-FA6EB87E25C2}" type="datetimeFigureOut">
              <a:rPr lang="en-GB" smtClean="0">
                <a:solidFill>
                  <a:srgbClr val="FFFFFF">
                    <a:tint val="75000"/>
                  </a:srgbClr>
                </a:solidFill>
              </a:rPr>
              <a:pPr/>
              <a:t>26/04/2019</a:t>
            </a:fld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8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D59DD-0FAE-4A4B-B42B-5D7426403B4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8549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063D-6245-4411-B157-FA6EB87E25C2}" type="datetimeFigureOut">
              <a:rPr lang="en-GB" smtClean="0">
                <a:solidFill>
                  <a:srgbClr val="FFFFFF">
                    <a:tint val="75000"/>
                  </a:srgbClr>
                </a:solidFill>
              </a:rPr>
              <a:pPr/>
              <a:t>26/04/2019</a:t>
            </a:fld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8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D59DD-0FAE-4A4B-B42B-5D7426403B4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8112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46088"/>
            <a:ext cx="3505199" cy="976312"/>
          </a:xfrm>
        </p:spPr>
        <p:txBody>
          <a:bodyPr anchor="b"/>
          <a:lstStyle>
            <a:lvl1pPr algn="l">
              <a:defRPr sz="1969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3" y="446089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1598614"/>
            <a:ext cx="3505199" cy="4262436"/>
          </a:xfrm>
        </p:spPr>
        <p:txBody>
          <a:bodyPr/>
          <a:lstStyle>
            <a:lvl1pPr marL="0" indent="0">
              <a:buNone/>
              <a:defRPr sz="1378"/>
            </a:lvl1pPr>
            <a:lvl2pPr marL="450119" indent="0">
              <a:buNone/>
              <a:defRPr sz="1181"/>
            </a:lvl2pPr>
            <a:lvl3pPr marL="900237" indent="0">
              <a:buNone/>
              <a:defRPr sz="985"/>
            </a:lvl3pPr>
            <a:lvl4pPr marL="1350357" indent="0">
              <a:buNone/>
              <a:defRPr sz="886"/>
            </a:lvl4pPr>
            <a:lvl5pPr marL="1800476" indent="0">
              <a:buNone/>
              <a:defRPr sz="886"/>
            </a:lvl5pPr>
            <a:lvl6pPr marL="2250595" indent="0">
              <a:buNone/>
              <a:defRPr sz="886"/>
            </a:lvl6pPr>
            <a:lvl7pPr marL="2700713" indent="0">
              <a:buNone/>
              <a:defRPr sz="886"/>
            </a:lvl7pPr>
            <a:lvl8pPr marL="3150832" indent="0">
              <a:buNone/>
              <a:defRPr sz="886"/>
            </a:lvl8pPr>
            <a:lvl9pPr marL="3600952" indent="0">
              <a:buNone/>
              <a:defRPr sz="88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063D-6245-4411-B157-FA6EB87E25C2}" type="datetimeFigureOut">
              <a:rPr lang="en-GB" smtClean="0">
                <a:solidFill>
                  <a:srgbClr val="FFFFFF">
                    <a:tint val="75000"/>
                  </a:srgbClr>
                </a:solidFill>
              </a:rPr>
              <a:pPr/>
              <a:t>26/04/2019</a:t>
            </a:fld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D59DD-0FAE-4A4B-B42B-5D7426403B4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710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362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576"/>
            </a:lvl1pPr>
            <a:lvl2pPr marL="450119" indent="0">
              <a:buNone/>
              <a:defRPr sz="1576"/>
            </a:lvl2pPr>
            <a:lvl3pPr marL="900237" indent="0">
              <a:buNone/>
              <a:defRPr sz="1576"/>
            </a:lvl3pPr>
            <a:lvl4pPr marL="1350357" indent="0">
              <a:buNone/>
              <a:defRPr sz="1576"/>
            </a:lvl4pPr>
            <a:lvl5pPr marL="1800476" indent="0">
              <a:buNone/>
              <a:defRPr sz="1576"/>
            </a:lvl5pPr>
            <a:lvl6pPr marL="2250595" indent="0">
              <a:buNone/>
              <a:defRPr sz="1576"/>
            </a:lvl6pPr>
            <a:lvl7pPr marL="2700713" indent="0">
              <a:buNone/>
              <a:defRPr sz="1576"/>
            </a:lvl7pPr>
            <a:lvl8pPr marL="3150832" indent="0">
              <a:buNone/>
              <a:defRPr sz="1576"/>
            </a:lvl8pPr>
            <a:lvl9pPr marL="3600952" indent="0">
              <a:buNone/>
              <a:defRPr sz="1576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181"/>
            </a:lvl1pPr>
            <a:lvl2pPr marL="450119" indent="0">
              <a:buNone/>
              <a:defRPr sz="1181"/>
            </a:lvl2pPr>
            <a:lvl3pPr marL="900237" indent="0">
              <a:buNone/>
              <a:defRPr sz="985"/>
            </a:lvl3pPr>
            <a:lvl4pPr marL="1350357" indent="0">
              <a:buNone/>
              <a:defRPr sz="886"/>
            </a:lvl4pPr>
            <a:lvl5pPr marL="1800476" indent="0">
              <a:buNone/>
              <a:defRPr sz="886"/>
            </a:lvl5pPr>
            <a:lvl6pPr marL="2250595" indent="0">
              <a:buNone/>
              <a:defRPr sz="886"/>
            </a:lvl6pPr>
            <a:lvl7pPr marL="2700713" indent="0">
              <a:buNone/>
              <a:defRPr sz="886"/>
            </a:lvl7pPr>
            <a:lvl8pPr marL="3150832" indent="0">
              <a:buNone/>
              <a:defRPr sz="886"/>
            </a:lvl8pPr>
            <a:lvl9pPr marL="3600952" indent="0">
              <a:buNone/>
              <a:defRPr sz="88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063D-6245-4411-B157-FA6EB87E25C2}" type="datetimeFigureOut">
              <a:rPr lang="en-GB" smtClean="0">
                <a:solidFill>
                  <a:srgbClr val="FFFFFF">
                    <a:tint val="75000"/>
                  </a:srgbClr>
                </a:solidFill>
              </a:rPr>
              <a:pPr/>
              <a:t>26/04/2019</a:t>
            </a:fld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088"/>
            <a:ext cx="779767" cy="365125"/>
          </a:xfrm>
        </p:spPr>
        <p:txBody>
          <a:bodyPr/>
          <a:lstStyle/>
          <a:p>
            <a:fld id="{03DD59DD-0FAE-4A4B-B42B-5D7426403B4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9699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609601"/>
            <a:ext cx="8915399" cy="3117040"/>
          </a:xfrm>
        </p:spPr>
        <p:txBody>
          <a:bodyPr anchor="ctr">
            <a:normAutofit/>
          </a:bodyPr>
          <a:lstStyle>
            <a:lvl1pPr algn="l">
              <a:defRPr sz="4726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3" y="4354047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772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0119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2pPr>
            <a:lvl3pPr marL="900237" indent="0">
              <a:buNone/>
              <a:defRPr sz="1576">
                <a:solidFill>
                  <a:schemeClr val="tx1">
                    <a:tint val="75000"/>
                  </a:schemeClr>
                </a:solidFill>
              </a:defRPr>
            </a:lvl3pPr>
            <a:lvl4pPr marL="1350357" indent="0">
              <a:buNone/>
              <a:defRPr sz="1378">
                <a:solidFill>
                  <a:schemeClr val="tx1">
                    <a:tint val="75000"/>
                  </a:schemeClr>
                </a:solidFill>
              </a:defRPr>
            </a:lvl4pPr>
            <a:lvl5pPr marL="1800476" indent="0">
              <a:buNone/>
              <a:defRPr sz="1378">
                <a:solidFill>
                  <a:schemeClr val="tx1">
                    <a:tint val="75000"/>
                  </a:schemeClr>
                </a:solidFill>
              </a:defRPr>
            </a:lvl5pPr>
            <a:lvl6pPr marL="2250595" indent="0">
              <a:buNone/>
              <a:defRPr sz="1378">
                <a:solidFill>
                  <a:schemeClr val="tx1">
                    <a:tint val="75000"/>
                  </a:schemeClr>
                </a:solidFill>
              </a:defRPr>
            </a:lvl6pPr>
            <a:lvl7pPr marL="2700713" indent="0">
              <a:buNone/>
              <a:defRPr sz="1378">
                <a:solidFill>
                  <a:schemeClr val="tx1">
                    <a:tint val="75000"/>
                  </a:schemeClr>
                </a:solidFill>
              </a:defRPr>
            </a:lvl7pPr>
            <a:lvl8pPr marL="3150832" indent="0">
              <a:buNone/>
              <a:defRPr sz="1378">
                <a:solidFill>
                  <a:schemeClr val="tx1">
                    <a:tint val="75000"/>
                  </a:schemeClr>
                </a:solidFill>
              </a:defRPr>
            </a:lvl8pPr>
            <a:lvl9pPr marL="3600952" indent="0">
              <a:buNone/>
              <a:defRPr sz="137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063D-6245-4411-B157-FA6EB87E25C2}" type="datetimeFigureOut">
              <a:rPr lang="en-GB" smtClean="0">
                <a:solidFill>
                  <a:srgbClr val="FFFFFF">
                    <a:tint val="75000"/>
                  </a:srgbClr>
                </a:solidFill>
              </a:rPr>
              <a:pPr/>
              <a:t>26/04/2019</a:t>
            </a:fld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140"/>
            <a:ext cx="779767" cy="365125"/>
          </a:xfrm>
        </p:spPr>
        <p:txBody>
          <a:bodyPr/>
          <a:lstStyle/>
          <a:p>
            <a:fld id="{03DD59DD-0FAE-4A4B-B42B-5D7426403B4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7006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726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57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0119" indent="0">
              <a:buFontTx/>
              <a:buNone/>
              <a:defRPr/>
            </a:lvl2pPr>
            <a:lvl3pPr marL="900237" indent="0">
              <a:buFontTx/>
              <a:buNone/>
              <a:defRPr/>
            </a:lvl3pPr>
            <a:lvl4pPr marL="1350357" indent="0">
              <a:buFontTx/>
              <a:buNone/>
              <a:defRPr/>
            </a:lvl4pPr>
            <a:lvl5pPr marL="1800476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3" y="4354047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772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0119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2pPr>
            <a:lvl3pPr marL="900237" indent="0">
              <a:buNone/>
              <a:defRPr sz="1576">
                <a:solidFill>
                  <a:schemeClr val="tx1">
                    <a:tint val="75000"/>
                  </a:schemeClr>
                </a:solidFill>
              </a:defRPr>
            </a:lvl3pPr>
            <a:lvl4pPr marL="1350357" indent="0">
              <a:buNone/>
              <a:defRPr sz="1378">
                <a:solidFill>
                  <a:schemeClr val="tx1">
                    <a:tint val="75000"/>
                  </a:schemeClr>
                </a:solidFill>
              </a:defRPr>
            </a:lvl4pPr>
            <a:lvl5pPr marL="1800476" indent="0">
              <a:buNone/>
              <a:defRPr sz="1378">
                <a:solidFill>
                  <a:schemeClr val="tx1">
                    <a:tint val="75000"/>
                  </a:schemeClr>
                </a:solidFill>
              </a:defRPr>
            </a:lvl5pPr>
            <a:lvl6pPr marL="2250595" indent="0">
              <a:buNone/>
              <a:defRPr sz="1378">
                <a:solidFill>
                  <a:schemeClr val="tx1">
                    <a:tint val="75000"/>
                  </a:schemeClr>
                </a:solidFill>
              </a:defRPr>
            </a:lvl6pPr>
            <a:lvl7pPr marL="2700713" indent="0">
              <a:buNone/>
              <a:defRPr sz="1378">
                <a:solidFill>
                  <a:schemeClr val="tx1">
                    <a:tint val="75000"/>
                  </a:schemeClr>
                </a:solidFill>
              </a:defRPr>
            </a:lvl7pPr>
            <a:lvl8pPr marL="3150832" indent="0">
              <a:buNone/>
              <a:defRPr sz="1378">
                <a:solidFill>
                  <a:schemeClr val="tx1">
                    <a:tint val="75000"/>
                  </a:schemeClr>
                </a:solidFill>
              </a:defRPr>
            </a:lvl8pPr>
            <a:lvl9pPr marL="3600952" indent="0">
              <a:buNone/>
              <a:defRPr sz="137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063D-6245-4411-B157-FA6EB87E25C2}" type="datetimeFigureOut">
              <a:rPr lang="en-GB" smtClean="0">
                <a:solidFill>
                  <a:srgbClr val="FFFFFF">
                    <a:tint val="75000"/>
                  </a:srgbClr>
                </a:solidFill>
              </a:rPr>
              <a:pPr/>
              <a:t>26/04/2019</a:t>
            </a:fld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8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140"/>
            <a:ext cx="779767" cy="365125"/>
          </a:xfrm>
        </p:spPr>
        <p:txBody>
          <a:bodyPr/>
          <a:lstStyle/>
          <a:p>
            <a:fld id="{03DD59DD-0FAE-4A4B-B42B-5D7426403B4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3" y="648006"/>
            <a:ext cx="609600" cy="584776"/>
          </a:xfrm>
          <a:prstGeom prst="rect">
            <a:avLst/>
          </a:prstGeom>
        </p:spPr>
        <p:txBody>
          <a:bodyPr vert="horz" lIns="90020" tIns="45010" rIns="90020" bIns="45010" rtlCol="0" anchor="ctr">
            <a:noAutofit/>
          </a:bodyPr>
          <a:lstStyle/>
          <a:p>
            <a:pPr defTabSz="905290"/>
            <a:r>
              <a:rPr lang="en-US" sz="7876" dirty="0">
                <a:ln w="3175" cmpd="sng">
                  <a:noFill/>
                </a:ln>
                <a:solidFill>
                  <a:srgbClr val="8C8D86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3" y="2905306"/>
            <a:ext cx="609600" cy="584776"/>
          </a:xfrm>
          <a:prstGeom prst="rect">
            <a:avLst/>
          </a:prstGeom>
        </p:spPr>
        <p:txBody>
          <a:bodyPr vert="horz" lIns="90020" tIns="45010" rIns="90020" bIns="45010" rtlCol="0" anchor="ctr">
            <a:noAutofit/>
          </a:bodyPr>
          <a:lstStyle/>
          <a:p>
            <a:pPr defTabSz="905290"/>
            <a:r>
              <a:rPr lang="en-US" sz="7876" dirty="0">
                <a:ln w="3175" cmpd="sng">
                  <a:noFill/>
                </a:ln>
                <a:solidFill>
                  <a:srgbClr val="8C8D86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85357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1"/>
            <a:ext cx="8915400" cy="2724845"/>
          </a:xfrm>
        </p:spPr>
        <p:txBody>
          <a:bodyPr anchor="b">
            <a:normAutofit/>
          </a:bodyPr>
          <a:lstStyle>
            <a:lvl1pPr algn="l">
              <a:defRPr sz="4726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063D-6245-4411-B157-FA6EB87E25C2}" type="datetimeFigureOut">
              <a:rPr lang="en-GB" smtClean="0">
                <a:solidFill>
                  <a:srgbClr val="FFFFFF">
                    <a:tint val="75000"/>
                  </a:srgbClr>
                </a:solidFill>
              </a:rPr>
              <a:pPr/>
              <a:t>26/04/2019</a:t>
            </a:fld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088"/>
            <a:ext cx="779767" cy="365125"/>
          </a:xfrm>
        </p:spPr>
        <p:txBody>
          <a:bodyPr/>
          <a:lstStyle/>
          <a:p>
            <a:fld id="{03DD59DD-0FAE-4A4B-B42B-5D7426403B4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2993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726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62">
                <a:solidFill>
                  <a:schemeClr val="accent1"/>
                </a:solidFill>
              </a:defRPr>
            </a:lvl1pPr>
            <a:lvl2pPr marL="450119" indent="0">
              <a:buFontTx/>
              <a:buNone/>
              <a:defRPr/>
            </a:lvl2pPr>
            <a:lvl3pPr marL="900237" indent="0">
              <a:buFontTx/>
              <a:buNone/>
              <a:defRPr/>
            </a:lvl3pPr>
            <a:lvl4pPr marL="1350357" indent="0">
              <a:buFontTx/>
              <a:buNone/>
              <a:defRPr/>
            </a:lvl4pPr>
            <a:lvl5pPr marL="1800476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063D-6245-4411-B157-FA6EB87E25C2}" type="datetimeFigureOut">
              <a:rPr lang="en-GB" smtClean="0">
                <a:solidFill>
                  <a:srgbClr val="FFFFFF">
                    <a:tint val="75000"/>
                  </a:srgbClr>
                </a:solidFill>
              </a:rPr>
              <a:pPr/>
              <a:t>26/04/2019</a:t>
            </a:fld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8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088"/>
            <a:ext cx="779767" cy="365125"/>
          </a:xfrm>
        </p:spPr>
        <p:txBody>
          <a:bodyPr/>
          <a:lstStyle/>
          <a:p>
            <a:fld id="{03DD59DD-0FAE-4A4B-B42B-5D7426403B4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3" y="648006"/>
            <a:ext cx="609600" cy="584776"/>
          </a:xfrm>
          <a:prstGeom prst="rect">
            <a:avLst/>
          </a:prstGeom>
        </p:spPr>
        <p:txBody>
          <a:bodyPr vert="horz" lIns="90020" tIns="45010" rIns="90020" bIns="45010" rtlCol="0" anchor="ctr">
            <a:noAutofit/>
          </a:bodyPr>
          <a:lstStyle/>
          <a:p>
            <a:pPr defTabSz="905290"/>
            <a:r>
              <a:rPr lang="en-US" sz="7876" dirty="0">
                <a:ln w="3175" cmpd="sng">
                  <a:noFill/>
                </a:ln>
                <a:solidFill>
                  <a:srgbClr val="8C8D86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3" y="2905306"/>
            <a:ext cx="609600" cy="584776"/>
          </a:xfrm>
          <a:prstGeom prst="rect">
            <a:avLst/>
          </a:prstGeom>
        </p:spPr>
        <p:txBody>
          <a:bodyPr vert="horz" lIns="90020" tIns="45010" rIns="90020" bIns="45010" rtlCol="0" anchor="ctr">
            <a:noAutofit/>
          </a:bodyPr>
          <a:lstStyle/>
          <a:p>
            <a:pPr defTabSz="905290"/>
            <a:r>
              <a:rPr lang="en-US" sz="7876" dirty="0">
                <a:ln w="3175" cmpd="sng">
                  <a:noFill/>
                </a:ln>
                <a:solidFill>
                  <a:srgbClr val="8C8D86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94241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627408"/>
            <a:ext cx="8915399" cy="2880020"/>
          </a:xfrm>
        </p:spPr>
        <p:txBody>
          <a:bodyPr anchor="ctr">
            <a:normAutofit/>
          </a:bodyPr>
          <a:lstStyle>
            <a:lvl1pPr algn="l">
              <a:defRPr sz="4726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62">
                <a:solidFill>
                  <a:schemeClr val="accent1"/>
                </a:solidFill>
              </a:defRPr>
            </a:lvl1pPr>
            <a:lvl2pPr marL="450119" indent="0">
              <a:buFontTx/>
              <a:buNone/>
              <a:defRPr/>
            </a:lvl2pPr>
            <a:lvl3pPr marL="900237" indent="0">
              <a:buFontTx/>
              <a:buNone/>
              <a:defRPr/>
            </a:lvl3pPr>
            <a:lvl4pPr marL="1350357" indent="0">
              <a:buFontTx/>
              <a:buNone/>
              <a:defRPr/>
            </a:lvl4pPr>
            <a:lvl5pPr marL="1800476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063D-6245-4411-B157-FA6EB87E25C2}" type="datetimeFigureOut">
              <a:rPr lang="en-GB" smtClean="0">
                <a:solidFill>
                  <a:srgbClr val="FFFFFF">
                    <a:tint val="75000"/>
                  </a:srgbClr>
                </a:solidFill>
              </a:rPr>
              <a:pPr/>
              <a:t>26/04/2019</a:t>
            </a:fld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088"/>
            <a:ext cx="779767" cy="365125"/>
          </a:xfrm>
        </p:spPr>
        <p:txBody>
          <a:bodyPr/>
          <a:lstStyle/>
          <a:p>
            <a:fld id="{03DD59DD-0FAE-4A4B-B42B-5D7426403B4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4493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063D-6245-4411-B157-FA6EB87E25C2}" type="datetimeFigureOut">
              <a:rPr lang="en-GB" smtClean="0">
                <a:solidFill>
                  <a:srgbClr val="FFFFFF">
                    <a:tint val="75000"/>
                  </a:srgbClr>
                </a:solidFill>
              </a:rPr>
              <a:pPr/>
              <a:t>26/04/2019</a:t>
            </a:fld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D59DD-0FAE-4A4B-B42B-5D7426403B4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12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96D0-AF27-465E-AE0E-00D99FD7BF55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6545B-9768-42BE-9888-DB9643514E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009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3" y="627406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6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063D-6245-4411-B157-FA6EB87E25C2}" type="datetimeFigureOut">
              <a:rPr lang="en-GB" smtClean="0">
                <a:solidFill>
                  <a:srgbClr val="FFFFFF">
                    <a:tint val="75000"/>
                  </a:srgbClr>
                </a:solidFill>
              </a:rPr>
              <a:pPr/>
              <a:t>26/04/2019</a:t>
            </a:fld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D59DD-0FAE-4A4B-B42B-5D7426403B4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7675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96D0-AF27-465E-AE0E-00D99FD7BF55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6545B-9768-42BE-9888-DB9643514E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196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96D0-AF27-465E-AE0E-00D99FD7BF55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6545B-9768-42BE-9888-DB9643514E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199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96D0-AF27-465E-AE0E-00D99FD7BF55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6545B-9768-42BE-9888-DB9643514E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362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96D0-AF27-465E-AE0E-00D99FD7BF55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6545B-9768-42BE-9888-DB9643514E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816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96D0-AF27-465E-AE0E-00D99FD7BF55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6545B-9768-42BE-9888-DB9643514E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920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E5C96D0-AF27-465E-AE0E-00D99FD7BF55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FD6545B-9768-42BE-9888-DB9643514E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650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30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1E5C96D0-AF27-465E-AE0E-00D99FD7BF55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FD6545B-9768-42BE-9888-DB9643514E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9039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2" y="158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05290"/>
            <a:fld id="{96E6063D-6245-4411-B157-FA6EB87E25C2}" type="datetimeFigureOut">
              <a:rPr lang="en-GB" smtClean="0">
                <a:solidFill>
                  <a:srgbClr val="FFFFFF">
                    <a:tint val="75000"/>
                  </a:srgbClr>
                </a:solidFill>
              </a:rPr>
              <a:pPr defTabSz="905290"/>
              <a:t>26/04/2019</a:t>
            </a:fld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809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05290"/>
            <a:endParaRPr lang="en-GB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783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69">
                <a:solidFill>
                  <a:srgbClr val="FEFFFF"/>
                </a:solidFill>
              </a:defRPr>
            </a:lvl1pPr>
          </a:lstStyle>
          <a:p>
            <a:pPr defTabSz="905290"/>
            <a:fld id="{03DD59DD-0FAE-4A4B-B42B-5D7426403B4B}" type="slidenum">
              <a:rPr lang="en-GB" smtClean="0"/>
              <a:pPr defTabSz="90529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80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  <p:sldLayoutId id="2147483809" r:id="rId14"/>
    <p:sldLayoutId id="2147483810" r:id="rId15"/>
    <p:sldLayoutId id="2147483811" r:id="rId16"/>
  </p:sldLayoutIdLst>
  <p:txStyles>
    <p:titleStyle>
      <a:lvl1pPr algn="l" defTabSz="450119" rtl="0" eaLnBrk="1" latinLnBrk="0" hangingPunct="1">
        <a:spcBef>
          <a:spcPct val="0"/>
        </a:spcBef>
        <a:buNone/>
        <a:defRPr sz="3545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37589" indent="-337589" algn="l" defTabSz="450119" rtl="0" eaLnBrk="1" latinLnBrk="0" hangingPunct="1">
        <a:spcBef>
          <a:spcPts val="985"/>
        </a:spcBef>
        <a:spcAft>
          <a:spcPts val="0"/>
        </a:spcAft>
        <a:buClr>
          <a:schemeClr val="accent1"/>
        </a:buClr>
        <a:buFont typeface="Wingdings 3" charset="2"/>
        <a:buChar char=""/>
        <a:defRPr sz="177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31443" indent="-281325" algn="l" defTabSz="450119" rtl="0" eaLnBrk="1" latinLnBrk="0" hangingPunct="1">
        <a:spcBef>
          <a:spcPts val="985"/>
        </a:spcBef>
        <a:spcAft>
          <a:spcPts val="0"/>
        </a:spcAft>
        <a:buClr>
          <a:schemeClr val="accent1"/>
        </a:buClr>
        <a:buFont typeface="Wingdings 3" charset="2"/>
        <a:buChar char=""/>
        <a:defRPr sz="157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25298" indent="-225059" algn="l" defTabSz="450119" rtl="0" eaLnBrk="1" latinLnBrk="0" hangingPunct="1">
        <a:spcBef>
          <a:spcPts val="985"/>
        </a:spcBef>
        <a:spcAft>
          <a:spcPts val="0"/>
        </a:spcAft>
        <a:buClr>
          <a:schemeClr val="accent1"/>
        </a:buClr>
        <a:buFont typeface="Wingdings 3" charset="2"/>
        <a:buChar char=""/>
        <a:defRPr sz="137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75417" indent="-225059" algn="l" defTabSz="450119" rtl="0" eaLnBrk="1" latinLnBrk="0" hangingPunct="1">
        <a:spcBef>
          <a:spcPts val="985"/>
        </a:spcBef>
        <a:spcAft>
          <a:spcPts val="0"/>
        </a:spcAft>
        <a:buClr>
          <a:schemeClr val="accent1"/>
        </a:buClr>
        <a:buFont typeface="Wingdings 3" charset="2"/>
        <a:buChar char=""/>
        <a:defRPr sz="118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25535" indent="-225059" algn="l" defTabSz="450119" rtl="0" eaLnBrk="1" latinLnBrk="0" hangingPunct="1">
        <a:spcBef>
          <a:spcPts val="985"/>
        </a:spcBef>
        <a:spcAft>
          <a:spcPts val="0"/>
        </a:spcAft>
        <a:buClr>
          <a:schemeClr val="accent1"/>
        </a:buClr>
        <a:buFont typeface="Wingdings 3" charset="2"/>
        <a:buChar char=""/>
        <a:defRPr sz="118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475654" indent="-225059" algn="l" defTabSz="450119" rtl="0" eaLnBrk="1" latinLnBrk="0" hangingPunct="1">
        <a:spcBef>
          <a:spcPts val="985"/>
        </a:spcBef>
        <a:spcAft>
          <a:spcPts val="0"/>
        </a:spcAft>
        <a:buClr>
          <a:schemeClr val="accent1"/>
        </a:buClr>
        <a:buFont typeface="Wingdings 3" charset="2"/>
        <a:buChar char=""/>
        <a:defRPr sz="118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25773" indent="-225059" algn="l" defTabSz="450119" rtl="0" eaLnBrk="1" latinLnBrk="0" hangingPunct="1">
        <a:spcBef>
          <a:spcPts val="985"/>
        </a:spcBef>
        <a:spcAft>
          <a:spcPts val="0"/>
        </a:spcAft>
        <a:buClr>
          <a:schemeClr val="accent1"/>
        </a:buClr>
        <a:buFont typeface="Wingdings 3" charset="2"/>
        <a:buChar char=""/>
        <a:defRPr sz="118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375892" indent="-225059" algn="l" defTabSz="450119" rtl="0" eaLnBrk="1" latinLnBrk="0" hangingPunct="1">
        <a:spcBef>
          <a:spcPts val="985"/>
        </a:spcBef>
        <a:spcAft>
          <a:spcPts val="0"/>
        </a:spcAft>
        <a:buClr>
          <a:schemeClr val="accent1"/>
        </a:buClr>
        <a:buFont typeface="Wingdings 3" charset="2"/>
        <a:buChar char=""/>
        <a:defRPr sz="118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26011" indent="-225059" algn="l" defTabSz="450119" rtl="0" eaLnBrk="1" latinLnBrk="0" hangingPunct="1">
        <a:spcBef>
          <a:spcPts val="985"/>
        </a:spcBef>
        <a:spcAft>
          <a:spcPts val="0"/>
        </a:spcAft>
        <a:buClr>
          <a:schemeClr val="accent1"/>
        </a:buClr>
        <a:buFont typeface="Wingdings 3" charset="2"/>
        <a:buChar char=""/>
        <a:defRPr sz="118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0119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1pPr>
      <a:lvl2pPr marL="450119" algn="l" defTabSz="450119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2pPr>
      <a:lvl3pPr marL="900237" algn="l" defTabSz="450119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350357" algn="l" defTabSz="450119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1800476" algn="l" defTabSz="450119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250595" algn="l" defTabSz="450119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700713" algn="l" defTabSz="450119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150832" algn="l" defTabSz="450119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600952" algn="l" defTabSz="450119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3550" y="1449147"/>
            <a:ext cx="11264901" cy="297105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z="6000" dirty="0" smtClean="0"/>
              <a:t>ERYTHROCYTE SEDIMENTATION RATE (ESR)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407433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Decreased ESR</a:t>
            </a:r>
            <a:endParaRPr lang="en-GB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  <a:effectLst/>
        </p:spPr>
        <p:txBody>
          <a:bodyPr>
            <a:normAutofit/>
          </a:bodyPr>
          <a:lstStyle/>
          <a:p>
            <a:pPr algn="just">
              <a:lnSpc>
                <a:spcPct val="300000"/>
              </a:lnSpc>
            </a:pP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Pathological decrease in ESR is seen in: </a:t>
            </a:r>
          </a:p>
          <a:p>
            <a:pPr marL="857250" lvl="1" indent="-457200" algn="just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en-GB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Polycythemia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anemias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(spherocytosis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sickle cell </a:t>
            </a:r>
            <a:r>
              <a:rPr lang="en-GB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anemia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pernicious </a:t>
            </a:r>
            <a:r>
              <a:rPr lang="en-GB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anemia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GB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afibrinogenemia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severe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allergic reactions. </a:t>
            </a:r>
            <a:endParaRPr lang="en-GB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0" lvl="4" indent="0" algn="just">
              <a:lnSpc>
                <a:spcPct val="300000"/>
              </a:lnSpc>
              <a:buNone/>
            </a:pPr>
            <a:endParaRPr lang="en-GB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06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Apparatus and materials</a:t>
            </a:r>
            <a:endParaRPr lang="en-GB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  <a:effectLst/>
        </p:spPr>
        <p:txBody>
          <a:bodyPr>
            <a:normAutofit/>
          </a:bodyPr>
          <a:lstStyle/>
          <a:p>
            <a:pPr marL="457200" indent="-457200" algn="just">
              <a:lnSpc>
                <a:spcPct val="250000"/>
              </a:lnSpc>
              <a:buFont typeface="+mj-lt"/>
              <a:buAutoNum type="arabicPeriod"/>
            </a:pP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 disposable syringe with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needle, sterile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cotton/gauze swabs moist with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alcohol. </a:t>
            </a:r>
          </a:p>
          <a:p>
            <a:pPr marL="457200" indent="-457200" algn="just">
              <a:lnSpc>
                <a:spcPct val="250000"/>
              </a:lnSpc>
              <a:buFont typeface="+mj-lt"/>
              <a:buAutoNum type="arabicPeriod"/>
            </a:pP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Sterile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 of 3.8 percent sodium citrate as the anticoagulant. </a:t>
            </a:r>
            <a:endParaRPr lang="en-GB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250000"/>
              </a:lnSpc>
              <a:buFont typeface="+mj-lt"/>
              <a:buAutoNum type="arabicPeriod"/>
            </a:pP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Westergren pipette (tube) and stand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	</a:t>
            </a:r>
            <a:endParaRPr lang="en-GB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34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Westergren pipette</a:t>
            </a:r>
            <a:endParaRPr lang="en-GB" sz="6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  <a:effectLst/>
        </p:spPr>
        <p:txBody>
          <a:bodyPr>
            <a:normAutofit/>
          </a:bodyPr>
          <a:lstStyle/>
          <a:p>
            <a:pPr marL="457200" indent="-457200" algn="just">
              <a:lnSpc>
                <a:spcPct val="250000"/>
              </a:lnSpc>
            </a:pP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 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 long and has a bore diameter of 2.5 mm. </a:t>
            </a:r>
            <a:endParaRPr lang="en-GB" sz="2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250000"/>
              </a:lnSpc>
            </a:pP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calibrated in </a:t>
            </a: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 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0 to </a:t>
            </a: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200, 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above </a:t>
            </a: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downwards. </a:t>
            </a:r>
          </a:p>
          <a:p>
            <a:pPr marL="457200" indent="-457200" algn="just">
              <a:lnSpc>
                <a:spcPct val="250000"/>
              </a:lnSpc>
            </a:pP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ESR stand 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accommodate up to </a:t>
            </a: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tubes at a time. </a:t>
            </a:r>
            <a:endParaRPr lang="en-GB" sz="2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100" lvl="7" indent="0" algn="just">
              <a:lnSpc>
                <a:spcPct val="250000"/>
              </a:lnSpc>
              <a:buNone/>
            </a:pPr>
            <a:endParaRPr lang="en-GB" sz="105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04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Westergren stand</a:t>
            </a:r>
            <a:endParaRPr lang="en-GB" sz="6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  <a:effectLst/>
        </p:spPr>
        <p:txBody>
          <a:bodyPr>
            <a:normAutofit/>
          </a:bodyPr>
          <a:lstStyle/>
          <a:p>
            <a:pPr marL="457200" indent="-457200" algn="just">
              <a:lnSpc>
                <a:spcPct val="250000"/>
              </a:lnSpc>
            </a:pPr>
            <a:r>
              <a:rPr lang="en-GB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GB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pipette, there is a screw cap </a:t>
            </a:r>
            <a:r>
              <a:rPr lang="en-GB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slips </a:t>
            </a:r>
            <a:r>
              <a:rPr lang="en-GB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 its top, </a:t>
            </a:r>
            <a:r>
              <a:rPr lang="en-GB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presses into a rubber pad </a:t>
            </a:r>
            <a:r>
              <a:rPr lang="en-GB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its lower </a:t>
            </a:r>
            <a:r>
              <a:rPr lang="en-GB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end. </a:t>
            </a:r>
          </a:p>
          <a:p>
            <a:pPr marL="457200" indent="-457200" algn="just">
              <a:lnSpc>
                <a:spcPct val="250000"/>
              </a:lnSpc>
            </a:pPr>
            <a:r>
              <a:rPr lang="en-GB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GB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pipette is fixed in position, there is enough pressure of the screw cap to prevent leakage of blood from its lower end. </a:t>
            </a:r>
            <a:endParaRPr lang="en-GB" sz="2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57100" lvl="6" indent="0" algn="just">
              <a:lnSpc>
                <a:spcPct val="250000"/>
              </a:lnSpc>
              <a:buNone/>
            </a:pPr>
            <a:endParaRPr lang="en-GB" sz="1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3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lowchart: Off-page Connector 33"/>
          <p:cNvSpPr/>
          <p:nvPr/>
        </p:nvSpPr>
        <p:spPr>
          <a:xfrm>
            <a:off x="7402638" y="113616"/>
            <a:ext cx="655924" cy="6270884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8000 h 10000"/>
              <a:gd name="connsiteX3" fmla="*/ 5000 w 10000"/>
              <a:gd name="connsiteY3" fmla="*/ 10000 h 10000"/>
              <a:gd name="connsiteX4" fmla="*/ 0 w 10000"/>
              <a:gd name="connsiteY4" fmla="*/ 8000 h 10000"/>
              <a:gd name="connsiteX5" fmla="*/ 0 w 10000"/>
              <a:gd name="connsiteY5" fmla="*/ 0 h 10000"/>
              <a:gd name="connsiteX0" fmla="*/ 0 w 10000"/>
              <a:gd name="connsiteY0" fmla="*/ 0 h 8834"/>
              <a:gd name="connsiteX1" fmla="*/ 10000 w 10000"/>
              <a:gd name="connsiteY1" fmla="*/ 0 h 8834"/>
              <a:gd name="connsiteX2" fmla="*/ 10000 w 10000"/>
              <a:gd name="connsiteY2" fmla="*/ 8000 h 8834"/>
              <a:gd name="connsiteX3" fmla="*/ 5000 w 10000"/>
              <a:gd name="connsiteY3" fmla="*/ 8834 h 8834"/>
              <a:gd name="connsiteX4" fmla="*/ 0 w 10000"/>
              <a:gd name="connsiteY4" fmla="*/ 8000 h 8834"/>
              <a:gd name="connsiteX5" fmla="*/ 0 w 10000"/>
              <a:gd name="connsiteY5" fmla="*/ 0 h 8834"/>
              <a:gd name="connsiteX0" fmla="*/ 0 w 10000"/>
              <a:gd name="connsiteY0" fmla="*/ 0 h 9865"/>
              <a:gd name="connsiteX1" fmla="*/ 10000 w 10000"/>
              <a:gd name="connsiteY1" fmla="*/ 0 h 9865"/>
              <a:gd name="connsiteX2" fmla="*/ 10000 w 10000"/>
              <a:gd name="connsiteY2" fmla="*/ 9056 h 9865"/>
              <a:gd name="connsiteX3" fmla="*/ 5000 w 10000"/>
              <a:gd name="connsiteY3" fmla="*/ 9865 h 9865"/>
              <a:gd name="connsiteX4" fmla="*/ 0 w 10000"/>
              <a:gd name="connsiteY4" fmla="*/ 9056 h 9865"/>
              <a:gd name="connsiteX5" fmla="*/ 0 w 10000"/>
              <a:gd name="connsiteY5" fmla="*/ 0 h 9865"/>
              <a:gd name="connsiteX0" fmla="*/ 0 w 10000"/>
              <a:gd name="connsiteY0" fmla="*/ 0 h 9619"/>
              <a:gd name="connsiteX1" fmla="*/ 10000 w 10000"/>
              <a:gd name="connsiteY1" fmla="*/ 0 h 9619"/>
              <a:gd name="connsiteX2" fmla="*/ 10000 w 10000"/>
              <a:gd name="connsiteY2" fmla="*/ 9180 h 9619"/>
              <a:gd name="connsiteX3" fmla="*/ 5072 w 10000"/>
              <a:gd name="connsiteY3" fmla="*/ 9619 h 9619"/>
              <a:gd name="connsiteX4" fmla="*/ 0 w 10000"/>
              <a:gd name="connsiteY4" fmla="*/ 9180 h 9619"/>
              <a:gd name="connsiteX5" fmla="*/ 0 w 10000"/>
              <a:gd name="connsiteY5" fmla="*/ 0 h 9619"/>
              <a:gd name="connsiteX0" fmla="*/ 0 w 10000"/>
              <a:gd name="connsiteY0" fmla="*/ 0 h 9900"/>
              <a:gd name="connsiteX1" fmla="*/ 10000 w 10000"/>
              <a:gd name="connsiteY1" fmla="*/ 0 h 9900"/>
              <a:gd name="connsiteX2" fmla="*/ 10000 w 10000"/>
              <a:gd name="connsiteY2" fmla="*/ 9544 h 9900"/>
              <a:gd name="connsiteX3" fmla="*/ 5072 w 10000"/>
              <a:gd name="connsiteY3" fmla="*/ 9900 h 9900"/>
              <a:gd name="connsiteX4" fmla="*/ 0 w 10000"/>
              <a:gd name="connsiteY4" fmla="*/ 9544 h 9900"/>
              <a:gd name="connsiteX5" fmla="*/ 0 w 10000"/>
              <a:gd name="connsiteY5" fmla="*/ 0 h 9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9900">
                <a:moveTo>
                  <a:pt x="0" y="0"/>
                </a:moveTo>
                <a:lnTo>
                  <a:pt x="10000" y="0"/>
                </a:lnTo>
                <a:lnTo>
                  <a:pt x="10000" y="9544"/>
                </a:lnTo>
                <a:lnTo>
                  <a:pt x="5072" y="9900"/>
                </a:lnTo>
                <a:lnTo>
                  <a:pt x="0" y="95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715">
              <a:solidFill>
                <a:prstClr val="white"/>
              </a:solidFill>
            </a:endParaRPr>
          </a:p>
        </p:txBody>
      </p:sp>
      <p:sp>
        <p:nvSpPr>
          <p:cNvPr id="39" name="Pentagon 38"/>
          <p:cNvSpPr/>
          <p:nvPr/>
        </p:nvSpPr>
        <p:spPr>
          <a:xfrm rot="5400000">
            <a:off x="4604413" y="3198499"/>
            <a:ext cx="6264000" cy="108000"/>
          </a:xfrm>
          <a:prstGeom prst="homePlate">
            <a:avLst/>
          </a:prstGeom>
          <a:solidFill>
            <a:schemeClr val="tx2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715">
              <a:solidFill>
                <a:prstClr val="white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252920" y="3050603"/>
            <a:ext cx="876701" cy="35625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sz="1715" dirty="0"/>
          </a:p>
        </p:txBody>
      </p:sp>
      <p:pic>
        <p:nvPicPr>
          <p:cNvPr id="74" name="Picture 2" descr="https://dr282zn36sxxg.cloudfront.net/datastreams/f-d%3Ada84e3a198cf7b69cb33bb6f2da3b501dc764ece6c3c03c434adec15%2BIMAGE%2BIMAGE.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656" r="11837" b="47110"/>
          <a:stretch/>
        </p:blipFill>
        <p:spPr bwMode="auto">
          <a:xfrm rot="5400000" flipH="1">
            <a:off x="7252756" y="5237843"/>
            <a:ext cx="1361088" cy="287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TextBox 75"/>
          <p:cNvSpPr txBox="1"/>
          <p:nvPr/>
        </p:nvSpPr>
        <p:spPr>
          <a:xfrm>
            <a:off x="8061517" y="360537"/>
            <a:ext cx="438421" cy="26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43" b="1" dirty="0">
                <a:solidFill>
                  <a:srgbClr val="000000"/>
                </a:solidFill>
              </a:rPr>
              <a:t>0</a:t>
            </a:r>
            <a:endParaRPr lang="en-GB" sz="1524" b="1" dirty="0">
              <a:solidFill>
                <a:srgbClr val="00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8053940" y="930687"/>
            <a:ext cx="438421" cy="26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43" b="1" dirty="0">
                <a:solidFill>
                  <a:srgbClr val="000000"/>
                </a:solidFill>
              </a:rPr>
              <a:t>20</a:t>
            </a:r>
            <a:endParaRPr lang="en-GB" sz="1524" b="1" dirty="0">
              <a:solidFill>
                <a:srgbClr val="00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053940" y="1498533"/>
            <a:ext cx="438421" cy="26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43" b="1" dirty="0">
                <a:solidFill>
                  <a:srgbClr val="000000"/>
                </a:solidFill>
              </a:rPr>
              <a:t>40</a:t>
            </a:r>
            <a:endParaRPr lang="en-GB" sz="1524" b="1" dirty="0">
              <a:solidFill>
                <a:srgbClr val="00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8049066" y="5580111"/>
            <a:ext cx="438421" cy="26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43" b="1" dirty="0" smtClean="0">
                <a:solidFill>
                  <a:srgbClr val="000000"/>
                </a:solidFill>
              </a:rPr>
              <a:t>180</a:t>
            </a:r>
            <a:endParaRPr lang="en-GB" sz="1524" b="1" dirty="0">
              <a:solidFill>
                <a:srgbClr val="00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8050233" y="5003965"/>
            <a:ext cx="438421" cy="26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43" b="1" dirty="0" smtClean="0">
                <a:solidFill>
                  <a:srgbClr val="000000"/>
                </a:solidFill>
              </a:rPr>
              <a:t>160</a:t>
            </a:r>
            <a:endParaRPr lang="en-GB" sz="1524" b="1" dirty="0">
              <a:solidFill>
                <a:srgbClr val="00000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8051785" y="4437700"/>
            <a:ext cx="438421" cy="26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43" b="1" dirty="0" smtClean="0">
                <a:solidFill>
                  <a:srgbClr val="000000"/>
                </a:solidFill>
              </a:rPr>
              <a:t>140</a:t>
            </a:r>
            <a:endParaRPr lang="en-GB" sz="1524" b="1" dirty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341877"/>
            <a:ext cx="1943100" cy="12762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1" name="Oval 20"/>
          <p:cNvSpPr/>
          <p:nvPr/>
        </p:nvSpPr>
        <p:spPr>
          <a:xfrm>
            <a:off x="7384101" y="828"/>
            <a:ext cx="682018" cy="235914"/>
          </a:xfrm>
          <a:prstGeom prst="ellipse">
            <a:avLst/>
          </a:prstGeom>
          <a:solidFill>
            <a:schemeClr val="tx2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498600" y="2136339"/>
            <a:ext cx="3746500" cy="2585323"/>
          </a:xfrm>
          <a:prstGeom prst="rect">
            <a:avLst/>
          </a:prstGeom>
          <a:noFill/>
          <a:ln>
            <a:solidFill>
              <a:schemeClr val="tx2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5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Westergren</a:t>
            </a:r>
            <a:endParaRPr lang="en-GB" sz="54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GB" sz="5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pipette </a:t>
            </a:r>
            <a:endParaRPr lang="en-GB" sz="5400" b="1" dirty="0"/>
          </a:p>
        </p:txBody>
      </p:sp>
      <p:pic>
        <p:nvPicPr>
          <p:cNvPr id="24" name="Picture 2" descr="https://dr282zn36sxxg.cloudfront.net/datastreams/f-d%3Ada84e3a198cf7b69cb33bb6f2da3b501dc764ece6c3c03c434adec15%2BIMAGE%2BIMAGE.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656" r="2939" b="47110"/>
          <a:stretch/>
        </p:blipFill>
        <p:spPr bwMode="auto">
          <a:xfrm rot="5400000" flipH="1">
            <a:off x="7175763" y="1087156"/>
            <a:ext cx="1498464" cy="287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https://dr282zn36sxxg.cloudfront.net/datastreams/f-d%3Ada84e3a198cf7b69cb33bb6f2da3b501dc764ece6c3c03c434adec15%2BIMAGE%2BIMAGE.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57" t="28656" r="2939" b="47110"/>
          <a:stretch/>
        </p:blipFill>
        <p:spPr bwMode="auto">
          <a:xfrm rot="5400000" flipH="1">
            <a:off x="7410185" y="2274144"/>
            <a:ext cx="1025171" cy="287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8053676" y="2066490"/>
            <a:ext cx="438421" cy="26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43" b="1" dirty="0" smtClean="0">
                <a:solidFill>
                  <a:srgbClr val="000000"/>
                </a:solidFill>
              </a:rPr>
              <a:t>60</a:t>
            </a:r>
            <a:endParaRPr lang="en-GB" sz="1524" b="1" dirty="0">
              <a:solidFill>
                <a:srgbClr val="0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055168" y="2638902"/>
            <a:ext cx="438421" cy="26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43" b="1" dirty="0" smtClean="0">
                <a:solidFill>
                  <a:srgbClr val="000000"/>
                </a:solidFill>
              </a:rPr>
              <a:t>80</a:t>
            </a:r>
            <a:endParaRPr lang="en-GB" sz="1524" b="1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36932" y="6334365"/>
            <a:ext cx="208174" cy="83256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5000 w 10000"/>
              <a:gd name="connsiteY2" fmla="*/ 10000 h 10000"/>
              <a:gd name="connsiteX3" fmla="*/ 0 w 10000"/>
              <a:gd name="connsiteY3" fmla="*/ 0 h 10000"/>
              <a:gd name="connsiteX0" fmla="*/ 0 w 10000"/>
              <a:gd name="connsiteY0" fmla="*/ 0 h 12940"/>
              <a:gd name="connsiteX1" fmla="*/ 10000 w 10000"/>
              <a:gd name="connsiteY1" fmla="*/ 0 h 12940"/>
              <a:gd name="connsiteX2" fmla="*/ 4642 w 10000"/>
              <a:gd name="connsiteY2" fmla="*/ 12940 h 12940"/>
              <a:gd name="connsiteX3" fmla="*/ 0 w 10000"/>
              <a:gd name="connsiteY3" fmla="*/ 0 h 12940"/>
              <a:gd name="connsiteX0" fmla="*/ 0 w 11074"/>
              <a:gd name="connsiteY0" fmla="*/ 0 h 12940"/>
              <a:gd name="connsiteX1" fmla="*/ 11074 w 11074"/>
              <a:gd name="connsiteY1" fmla="*/ 0 h 12940"/>
              <a:gd name="connsiteX2" fmla="*/ 4642 w 11074"/>
              <a:gd name="connsiteY2" fmla="*/ 12940 h 12940"/>
              <a:gd name="connsiteX3" fmla="*/ 0 w 11074"/>
              <a:gd name="connsiteY3" fmla="*/ 0 h 12940"/>
              <a:gd name="connsiteX0" fmla="*/ 0 w 11790"/>
              <a:gd name="connsiteY0" fmla="*/ 0 h 13528"/>
              <a:gd name="connsiteX1" fmla="*/ 11790 w 11790"/>
              <a:gd name="connsiteY1" fmla="*/ 588 h 13528"/>
              <a:gd name="connsiteX2" fmla="*/ 5358 w 11790"/>
              <a:gd name="connsiteY2" fmla="*/ 13528 h 13528"/>
              <a:gd name="connsiteX3" fmla="*/ 0 w 11790"/>
              <a:gd name="connsiteY3" fmla="*/ 0 h 13528"/>
              <a:gd name="connsiteX0" fmla="*/ 0 w 12148"/>
              <a:gd name="connsiteY0" fmla="*/ 588 h 14116"/>
              <a:gd name="connsiteX1" fmla="*/ 12148 w 12148"/>
              <a:gd name="connsiteY1" fmla="*/ 0 h 14116"/>
              <a:gd name="connsiteX2" fmla="*/ 5358 w 12148"/>
              <a:gd name="connsiteY2" fmla="*/ 14116 h 14116"/>
              <a:gd name="connsiteX3" fmla="*/ 0 w 12148"/>
              <a:gd name="connsiteY3" fmla="*/ 588 h 14116"/>
              <a:gd name="connsiteX0" fmla="*/ 0 w 12148"/>
              <a:gd name="connsiteY0" fmla="*/ 588 h 18928"/>
              <a:gd name="connsiteX1" fmla="*/ 12148 w 12148"/>
              <a:gd name="connsiteY1" fmla="*/ 0 h 18928"/>
              <a:gd name="connsiteX2" fmla="*/ 5605 w 12148"/>
              <a:gd name="connsiteY2" fmla="*/ 18928 h 18928"/>
              <a:gd name="connsiteX3" fmla="*/ 0 w 12148"/>
              <a:gd name="connsiteY3" fmla="*/ 588 h 18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48" h="18928">
                <a:moveTo>
                  <a:pt x="0" y="588"/>
                </a:moveTo>
                <a:lnTo>
                  <a:pt x="12148" y="0"/>
                </a:lnTo>
                <a:lnTo>
                  <a:pt x="5605" y="18928"/>
                </a:lnTo>
                <a:lnTo>
                  <a:pt x="0" y="588"/>
                </a:lnTo>
                <a:close/>
              </a:path>
            </a:pathLst>
          </a:custGeom>
          <a:solidFill>
            <a:schemeClr val="tx2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en-GB" sz="100" dirty="0"/>
          </a:p>
        </p:txBody>
      </p:sp>
      <p:pic>
        <p:nvPicPr>
          <p:cNvPr id="30" name="Picture 2" descr="https://dr282zn36sxxg.cloudfront.net/datastreams/f-d%3Ada84e3a198cf7b69cb33bb6f2da3b501dc764ece6c3c03c434adec15%2BIMAGE%2BIMAGE.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34" t="29538" r="11837" b="47110"/>
          <a:stretch/>
        </p:blipFill>
        <p:spPr bwMode="auto">
          <a:xfrm rot="5400000" flipH="1">
            <a:off x="7339640" y="4007962"/>
            <a:ext cx="1176845" cy="277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8047848" y="3864718"/>
            <a:ext cx="438421" cy="26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43" b="1" dirty="0" smtClean="0">
                <a:solidFill>
                  <a:srgbClr val="000000"/>
                </a:solidFill>
              </a:rPr>
              <a:t>120</a:t>
            </a:r>
            <a:endParaRPr lang="en-GB" sz="1524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96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7618" y="0"/>
            <a:ext cx="5150770" cy="685799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98600" y="2136339"/>
            <a:ext cx="3746500" cy="2585323"/>
          </a:xfrm>
          <a:prstGeom prst="rect">
            <a:avLst/>
          </a:prstGeom>
          <a:noFill/>
          <a:ln>
            <a:solidFill>
              <a:schemeClr val="tx2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5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Westergren</a:t>
            </a:r>
            <a:endParaRPr lang="en-GB" sz="54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GB" sz="5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</a:t>
            </a:r>
            <a:endParaRPr lang="en-GB" sz="5400" b="1" dirty="0"/>
          </a:p>
        </p:txBody>
      </p:sp>
      <p:sp>
        <p:nvSpPr>
          <p:cNvPr id="9" name="Can 8"/>
          <p:cNvSpPr/>
          <p:nvPr/>
        </p:nvSpPr>
        <p:spPr>
          <a:xfrm>
            <a:off x="8117059" y="829993"/>
            <a:ext cx="140677" cy="4644000"/>
          </a:xfrm>
          <a:prstGeom prst="can">
            <a:avLst/>
          </a:prstGeom>
          <a:solidFill>
            <a:schemeClr val="tx2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an 9"/>
          <p:cNvSpPr/>
          <p:nvPr/>
        </p:nvSpPr>
        <p:spPr>
          <a:xfrm>
            <a:off x="8508611" y="785445"/>
            <a:ext cx="140677" cy="4644000"/>
          </a:xfrm>
          <a:prstGeom prst="can">
            <a:avLst/>
          </a:prstGeom>
          <a:solidFill>
            <a:schemeClr val="tx2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2" descr="https://dr282zn36sxxg.cloudfront.net/datastreams/f-d%3Ada84e3a198cf7b69cb33bb6f2da3b501dc764ece6c3c03c434adec15%2BIMAGE%2BIMAGE.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656" r="11837" b="47110"/>
          <a:stretch/>
        </p:blipFill>
        <p:spPr bwMode="auto">
          <a:xfrm rot="5400000" flipH="1">
            <a:off x="6019290" y="2939793"/>
            <a:ext cx="4350966" cy="15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s://dr282zn36sxxg.cloudfront.net/datastreams/f-d%3Ada84e3a198cf7b69cb33bb6f2da3b501dc764ece6c3c03c434adec15%2BIMAGE%2BIMAGE.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656" r="11837" b="47110"/>
          <a:stretch/>
        </p:blipFill>
        <p:spPr bwMode="auto">
          <a:xfrm rot="5400000" flipH="1">
            <a:off x="6400293" y="2923749"/>
            <a:ext cx="4350966" cy="15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390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 </a:t>
            </a:r>
            <a:endParaRPr lang="en-GB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  <a:effectLst/>
        </p:spPr>
        <p:txBody>
          <a:bodyPr>
            <a:normAutofit/>
          </a:bodyPr>
          <a:lstStyle/>
          <a:p>
            <a:pPr marL="457200" indent="-457200" algn="just">
              <a:lnSpc>
                <a:spcPct val="200000"/>
              </a:lnSpc>
              <a:buFont typeface="+mj-lt"/>
              <a:buAutoNum type="arabicPeriod"/>
            </a:pP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Draw 2.0 ml of venous blood and transfer it into a vial containing 0.5 ml of 3.8% sodium citrate solution. </a:t>
            </a:r>
            <a:endParaRPr lang="en-GB" sz="2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342900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Mix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contents by inverting or swirling the vial. </a:t>
            </a:r>
            <a:endParaRPr lang="en-GB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shake, as it will cause frothing. </a:t>
            </a:r>
            <a:endParaRPr lang="en-GB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400" lvl="6" indent="0" algn="just">
              <a:lnSpc>
                <a:spcPct val="200000"/>
              </a:lnSpc>
              <a:buNone/>
            </a:pPr>
            <a:endParaRPr lang="en-GB" sz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80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 </a:t>
            </a:r>
            <a:endParaRPr lang="en-GB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  <a:effectLst/>
        </p:spPr>
        <p:txBody>
          <a:bodyPr>
            <a:normAutofit/>
          </a:bodyPr>
          <a:lstStyle/>
          <a:p>
            <a:pPr marL="457200" indent="-457200" algn="just">
              <a:lnSpc>
                <a:spcPct val="250000"/>
              </a:lnSpc>
              <a:buFont typeface="+mj-lt"/>
              <a:buAutoNum type="arabicPeriod" startAt="2"/>
            </a:pP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Fill 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Westergren’s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pipette with blood-citrate mixture by sucking, after placing the tip of your finger over the top of the pipette to control the flow of blood into and out of it, or with a rubber bulb. Bring the blood column to exact zero mark. </a:t>
            </a:r>
            <a:endParaRPr lang="en-GB" sz="2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81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22" b="14679"/>
          <a:stretch/>
        </p:blipFill>
        <p:spPr>
          <a:xfrm>
            <a:off x="2766519" y="2115403"/>
            <a:ext cx="7450540" cy="449011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574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 </a:t>
            </a:r>
            <a:endParaRPr lang="en-GB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  <a:effectLst/>
        </p:spPr>
        <p:txBody>
          <a:bodyPr>
            <a:normAutofit/>
          </a:bodyPr>
          <a:lstStyle/>
          <a:p>
            <a:pPr marL="457200" indent="-457200" algn="just">
              <a:lnSpc>
                <a:spcPct val="250000"/>
              </a:lnSpc>
              <a:buFont typeface="+mj-lt"/>
              <a:buAutoNum type="arabicPeriod" startAt="3"/>
            </a:pP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Keeping 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finger </a:t>
            </a: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 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pipette, transfer it to the </a:t>
            </a: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Westergren stand 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firmly pressing its lower end into the rubber cushion. </a:t>
            </a:r>
            <a:endParaRPr lang="en-GB" sz="2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1" indent="-457200" algn="just">
              <a:lnSpc>
                <a:spcPct val="210000"/>
              </a:lnSpc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</a:t>
            </a:r>
            <a:r>
              <a:rPr lang="en-GB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slip the upper end of the pipette under the screw cap. </a:t>
            </a:r>
            <a:endParaRPr lang="en-GB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1" indent="-457200" algn="just">
              <a:lnSpc>
                <a:spcPct val="210000"/>
              </a:lnSpc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Confirm </a:t>
            </a:r>
            <a:r>
              <a:rPr lang="en-GB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there is no leakage of blood and that the pipette will remain vertical. </a:t>
            </a:r>
            <a:endParaRPr lang="en-GB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100" lvl="7" indent="0" algn="just">
              <a:lnSpc>
                <a:spcPct val="210000"/>
              </a:lnSpc>
              <a:buNone/>
            </a:pPr>
            <a:endParaRPr lang="en-GB" sz="9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46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Relevance </a:t>
            </a:r>
            <a:endParaRPr lang="en-GB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  <a:effectLst/>
        </p:spPr>
        <p:txBody>
          <a:bodyPr>
            <a:normAutofit/>
          </a:bodyPr>
          <a:lstStyle/>
          <a:p>
            <a:pPr algn="just">
              <a:lnSpc>
                <a:spcPct val="250000"/>
              </a:lnSpc>
            </a:pPr>
            <a:r>
              <a:rPr lang="en-GB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ESR: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rate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which the red cells settle or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sediment.</a:t>
            </a:r>
          </a:p>
          <a:p>
            <a:pPr algn="just">
              <a:lnSpc>
                <a:spcPct val="250000"/>
              </a:lnSpc>
            </a:pP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often required by a physician to rule out the presence of organic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disease (aid in diagnosis),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to follow the progress of a disease. </a:t>
            </a:r>
            <a:endParaRPr lang="en-GB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250000"/>
              </a:lnSpc>
            </a:pP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ESR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generally done as part of complete blood tests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6" algn="just">
              <a:lnSpc>
                <a:spcPct val="250000"/>
              </a:lnSpc>
            </a:pPr>
            <a:endParaRPr lang="en-GB" sz="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76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 </a:t>
            </a:r>
            <a:endParaRPr lang="en-GB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  <a:effectLst/>
        </p:spPr>
        <p:txBody>
          <a:bodyPr>
            <a:normAutofit/>
          </a:bodyPr>
          <a:lstStyle/>
          <a:p>
            <a:pPr marL="457200" indent="-457200" algn="just">
              <a:lnSpc>
                <a:spcPct val="250000"/>
              </a:lnSpc>
              <a:buFont typeface="+mj-lt"/>
              <a:buAutoNum type="arabicPeriod" startAt="4"/>
            </a:pP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Leave 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pipette undisturbed for one </a:t>
            </a: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hour, 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which read the mm of clear plasma above the red </a:t>
            </a: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cells.</a:t>
            </a:r>
          </a:p>
          <a:p>
            <a:pPr marL="457200" indent="-457200" algn="just">
              <a:lnSpc>
                <a:spcPct val="250000"/>
              </a:lnSpc>
              <a:buFont typeface="+mj-lt"/>
              <a:buAutoNum type="arabicPeriod" startAt="4"/>
            </a:pP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Express your results as: ………………mm 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1st hour</a:t>
            </a: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457100" lvl="6" indent="0" algn="just">
              <a:lnSpc>
                <a:spcPct val="250000"/>
              </a:lnSpc>
              <a:buNone/>
            </a:pPr>
            <a:endParaRPr lang="en-GB" sz="14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58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Observations </a:t>
            </a:r>
            <a:r>
              <a:rPr lang="en-GB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result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1607" y="2017784"/>
            <a:ext cx="6168787" cy="4713024"/>
          </a:xfrm>
        </p:spPr>
      </p:pic>
    </p:spTree>
    <p:extLst>
      <p:ext uri="{BB962C8B-B14F-4D97-AF65-F5344CB8AC3E}">
        <p14:creationId xmlns:p14="http://schemas.microsoft.com/office/powerpoint/2010/main" val="97777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Sources of error</a:t>
            </a:r>
            <a:endParaRPr lang="en-GB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  <a:effectLst/>
        </p:spPr>
        <p:txBody>
          <a:bodyPr>
            <a:normAutofit fontScale="92500"/>
          </a:bodyPr>
          <a:lstStyle/>
          <a:p>
            <a:pPr algn="just">
              <a:lnSpc>
                <a:spcPct val="250000"/>
              </a:lnSpc>
            </a:pPr>
            <a:r>
              <a:rPr lang="en-GB" sz="3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</a:t>
            </a:r>
            <a:r>
              <a:rPr lang="en-GB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include: </a:t>
            </a:r>
            <a:endParaRPr lang="en-GB" sz="3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1" indent="-457200" algn="just">
              <a:lnSpc>
                <a:spcPct val="250000"/>
              </a:lnSpc>
              <a:buFont typeface="+mj-lt"/>
              <a:buAutoNum type="arabicPeriod"/>
            </a:pP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Tilting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tube and high temperature lead to high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values.</a:t>
            </a:r>
          </a:p>
          <a:p>
            <a:pPr marL="857250" lvl="1" indent="-457200" algn="just">
              <a:lnSpc>
                <a:spcPct val="250000"/>
              </a:lnSpc>
              <a:buFont typeface="+mj-lt"/>
              <a:buAutoNum type="arabicPeriod"/>
            </a:pP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temperature gives false low values. </a:t>
            </a:r>
            <a:endParaRPr lang="en-GB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1" indent="-457200" algn="just">
              <a:lnSpc>
                <a:spcPct val="250000"/>
              </a:lnSpc>
              <a:buFont typeface="+mj-lt"/>
              <a:buAutoNum type="arabicPeriod"/>
            </a:pPr>
            <a:r>
              <a:rPr lang="en-GB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Hemolysed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blood may obscure the sharp line separating red cells and the plasma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914300" lvl="6" indent="-457200" algn="just">
              <a:lnSpc>
                <a:spcPct val="250000"/>
              </a:lnSpc>
              <a:buFont typeface="+mj-lt"/>
              <a:buAutoNum type="arabicPeriod"/>
            </a:pPr>
            <a:endParaRPr lang="en-GB" sz="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400" lvl="6" indent="0" algn="just">
              <a:lnSpc>
                <a:spcPct val="250000"/>
              </a:lnSpc>
              <a:buNone/>
            </a:pPr>
            <a:endParaRPr lang="en-GB" sz="10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66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PRECAUTIONS </a:t>
            </a:r>
            <a:endParaRPr lang="en-GB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  <a:effectLst/>
        </p:spPr>
        <p:txBody>
          <a:bodyPr>
            <a:normAutofit lnSpcReduction="10000"/>
          </a:bodyPr>
          <a:lstStyle/>
          <a:p>
            <a:pPr marL="457200" indent="-457200" algn="just">
              <a:lnSpc>
                <a:spcPct val="300000"/>
              </a:lnSpc>
              <a:buFont typeface="+mj-lt"/>
              <a:buAutoNum type="arabicPeriod"/>
            </a:pP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should preferably be done within 2–3 hours of collecting the blood sample, and at a room temperature of 20–35°C. </a:t>
            </a:r>
            <a:endParaRPr lang="en-GB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300000"/>
              </a:lnSpc>
              <a:buFont typeface="+mj-lt"/>
              <a:buAutoNum type="arabicPeriod"/>
            </a:pP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hematocrit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should be checked and correction factor applied in cases of </a:t>
            </a:r>
            <a:r>
              <a:rPr lang="en-GB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anemia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GB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57100" lvl="6" indent="0" algn="just">
              <a:lnSpc>
                <a:spcPct val="300000"/>
              </a:lnSpc>
              <a:buNone/>
            </a:pPr>
            <a:endParaRPr lang="en-GB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5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PRECAUTIONS </a:t>
            </a:r>
            <a:endParaRPr lang="en-GB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  <a:effectLst/>
        </p:spPr>
        <p:txBody>
          <a:bodyPr>
            <a:normAutofit/>
          </a:bodyPr>
          <a:lstStyle/>
          <a:p>
            <a:pPr marL="457200" indent="-457200" algn="just">
              <a:lnSpc>
                <a:spcPct val="300000"/>
              </a:lnSpc>
              <a:buFont typeface="+mj-lt"/>
              <a:buAutoNum type="arabicPeriod" startAt="3"/>
            </a:pP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Clotted 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GB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hemolysed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blood must be discarded. </a:t>
            </a:r>
            <a:endParaRPr lang="en-GB" sz="2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300000"/>
              </a:lnSpc>
              <a:buFont typeface="+mj-lt"/>
              <a:buAutoNum type="arabicPeriod" startAt="3"/>
            </a:pP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Westergren</a:t>
            </a: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pipette should not be disturbed from the vertical position for the duration of the test</a:t>
            </a: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457100" lvl="6" indent="0" algn="just">
              <a:lnSpc>
                <a:spcPct val="300000"/>
              </a:lnSpc>
              <a:buNone/>
            </a:pPr>
            <a:endParaRPr lang="en-GB" sz="9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56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Principle </a:t>
            </a:r>
            <a:endParaRPr lang="en-GB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  <a:effectLst/>
        </p:spPr>
        <p:txBody>
          <a:bodyPr>
            <a:normAutofit/>
          </a:bodyPr>
          <a:lstStyle/>
          <a:p>
            <a:pPr algn="just">
              <a:lnSpc>
                <a:spcPct val="250000"/>
              </a:lnSpc>
            </a:pP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circulating blood the red cells remain uniformly suspended in the plasma. </a:t>
            </a:r>
            <a:endParaRPr lang="en-GB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250000"/>
              </a:lnSpc>
            </a:pP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when a sample of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anticoagulated blood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allowed to stand in a narrow vertical tube, the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RBCs being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heavier (denser) than the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plasma,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settle or sediment gradually towards the bottom of the tube (</a:t>
            </a:r>
            <a:r>
              <a:rPr lang="en-GB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rouleaux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formation). </a:t>
            </a:r>
          </a:p>
          <a:p>
            <a:pPr lvl="8" algn="just">
              <a:lnSpc>
                <a:spcPct val="250000"/>
              </a:lnSpc>
            </a:pPr>
            <a:endParaRPr lang="en-GB" sz="7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69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Sedimentation of red cells</a:t>
            </a:r>
            <a:endParaRPr lang="en-GB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  <a:effectLst/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settling of red 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cells in a sample of anticoagulated blood occurs in 3 stages: </a:t>
            </a:r>
            <a:endParaRPr lang="en-GB" sz="2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1" indent="-457200" algn="just">
              <a:lnSpc>
                <a:spcPct val="250000"/>
              </a:lnSpc>
              <a:buFont typeface="+mj-lt"/>
              <a:buAutoNum type="arabicPeriod"/>
            </a:pPr>
            <a:r>
              <a:rPr lang="en-GB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 stage</a:t>
            </a:r>
            <a:r>
              <a:rPr lang="en-GB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 RBCs pile up (like a stack of coins), and form </a:t>
            </a:r>
            <a:r>
              <a:rPr lang="en-GB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rouleaux</a:t>
            </a:r>
            <a:r>
              <a:rPr lang="en-GB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that become heavier during the first 10-15 minutes. </a:t>
            </a:r>
            <a:endParaRPr lang="en-GB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057100" lvl="5" indent="0" algn="just">
              <a:lnSpc>
                <a:spcPct val="200000"/>
              </a:lnSpc>
              <a:buNone/>
            </a:pPr>
            <a:endParaRPr lang="en-GB" sz="18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06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Sedimentation of red cells</a:t>
            </a:r>
            <a:endParaRPr lang="en-GB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  <a:effectLst/>
        </p:spPr>
        <p:txBody>
          <a:bodyPr>
            <a:normAutofit/>
          </a:bodyPr>
          <a:lstStyle/>
          <a:p>
            <a:pPr marL="457200" indent="-457200" algn="just">
              <a:lnSpc>
                <a:spcPct val="250000"/>
              </a:lnSpc>
              <a:buFont typeface="+mj-lt"/>
              <a:buAutoNum type="arabicPeriod" startAt="2"/>
            </a:pPr>
            <a:r>
              <a:rPr lang="en-GB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 stage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 </a:t>
            </a:r>
            <a:r>
              <a:rPr lang="en-GB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rouleau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being heavier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sink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bottom. This stage lasts for 40–45 minutes. </a:t>
            </a:r>
            <a:endParaRPr lang="en-GB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250000"/>
              </a:lnSpc>
              <a:buFont typeface="+mj-lt"/>
              <a:buAutoNum type="arabicPeriod" startAt="2"/>
            </a:pPr>
            <a:r>
              <a:rPr lang="en-GB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third	stage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there is packing of massed bunches of red cells at the bottom of the blood </a:t>
            </a:r>
            <a:r>
              <a:rPr lang="en-GB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column</a:t>
            </a:r>
            <a:r>
              <a:rPr lang="en-GB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This stage lasts for about 10–12 minutes. </a:t>
            </a:r>
          </a:p>
          <a:p>
            <a:pPr algn="just">
              <a:lnSpc>
                <a:spcPct val="250000"/>
              </a:lnSpc>
            </a:pPr>
            <a:endParaRPr lang="en-GB" sz="24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19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Factors affecting ESR</a:t>
            </a:r>
            <a:endParaRPr lang="en-GB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  <a:effectLst/>
        </p:spPr>
        <p:txBody>
          <a:bodyPr>
            <a:normAutofit/>
          </a:bodyPr>
          <a:lstStyle/>
          <a:p>
            <a:pPr marL="571500" indent="-571500" algn="just">
              <a:lnSpc>
                <a:spcPct val="160000"/>
              </a:lnSpc>
              <a:buFont typeface="+mj-lt"/>
              <a:buAutoNum type="romanUcPeriod"/>
            </a:pP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Technical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mechanical factors</a:t>
            </a:r>
          </a:p>
          <a:p>
            <a:pPr marL="971550" lvl="1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(The length of the tube, Diameter of the </a:t>
            </a: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bore)  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romanUcPeriod"/>
            </a:pP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Physiological factors </a:t>
            </a:r>
          </a:p>
          <a:p>
            <a:pPr marL="914400" lvl="1" indent="-5143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(Age, Sex, High altitude, Pregnancy, Body temperature</a:t>
            </a: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514350" indent="-514350" algn="just">
              <a:lnSpc>
                <a:spcPct val="160000"/>
              </a:lnSpc>
              <a:buFont typeface="+mj-lt"/>
              <a:buAutoNum type="romanUcPeriod"/>
            </a:pP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Viscosity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Blood</a:t>
            </a:r>
          </a:p>
          <a:p>
            <a:pPr marL="514350" indent="-514350" algn="just">
              <a:lnSpc>
                <a:spcPct val="200000"/>
              </a:lnSpc>
              <a:buFont typeface="+mj-lt"/>
              <a:buAutoNum type="romanUcPeriod"/>
            </a:pP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Nature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Anticoagulant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</a:p>
        </p:txBody>
      </p:sp>
    </p:spTree>
    <p:extLst>
      <p:ext uri="{BB962C8B-B14F-4D97-AF65-F5344CB8AC3E}">
        <p14:creationId xmlns:p14="http://schemas.microsoft.com/office/powerpoint/2010/main" val="281089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significance of ESR</a:t>
            </a:r>
            <a:endParaRPr lang="en-GB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  <a:effectLst/>
        </p:spPr>
        <p:txBody>
          <a:bodyPr>
            <a:normAutofit/>
          </a:bodyPr>
          <a:lstStyle/>
          <a:p>
            <a:pPr marL="457200" indent="-457200" algn="just">
              <a:lnSpc>
                <a:spcPct val="250000"/>
              </a:lnSpc>
              <a:buFont typeface="+mj-lt"/>
              <a:buAutoNum type="arabicPeriod"/>
            </a:pPr>
            <a:r>
              <a:rPr lang="en-GB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an indicator of bodily reaction to tissue injury and inflammation.</a:t>
            </a:r>
          </a:p>
          <a:p>
            <a:pPr marL="457200" indent="-457200" algn="just">
              <a:lnSpc>
                <a:spcPct val="250000"/>
              </a:lnSpc>
              <a:buFont typeface="+mj-lt"/>
              <a:buAutoNum type="arabicPeriod"/>
            </a:pPr>
            <a:r>
              <a:rPr lang="en-GB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 of ESR as a prognostic </a:t>
            </a:r>
            <a:r>
              <a:rPr lang="en-GB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tool.</a:t>
            </a:r>
          </a:p>
          <a:p>
            <a:pPr marL="2857100" lvl="7" indent="0" algn="just">
              <a:lnSpc>
                <a:spcPct val="250000"/>
              </a:lnSpc>
              <a:buNone/>
            </a:pPr>
            <a:endParaRPr lang="en-GB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31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Normal values </a:t>
            </a:r>
            <a:endParaRPr lang="en-GB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  <a:effectLst/>
        </p:spPr>
        <p:txBody>
          <a:bodyPr>
            <a:normAutofit/>
          </a:bodyPr>
          <a:lstStyle/>
          <a:p>
            <a:pPr algn="just">
              <a:lnSpc>
                <a:spcPct val="300000"/>
              </a:lnSpc>
            </a:pPr>
            <a:r>
              <a:rPr lang="en-GB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Males</a:t>
            </a:r>
            <a:r>
              <a:rPr lang="en-GB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3–9 </a:t>
            </a:r>
            <a:r>
              <a:rPr lang="en-GB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 </a:t>
            </a:r>
            <a:r>
              <a:rPr lang="en-GB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1st hour.</a:t>
            </a:r>
            <a:endParaRPr lang="en-GB" sz="3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300000"/>
              </a:lnSpc>
            </a:pPr>
            <a:r>
              <a:rPr lang="en-GB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Females</a:t>
            </a:r>
            <a:r>
              <a:rPr lang="en-GB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5–12 mm 1st hour.</a:t>
            </a:r>
            <a:endParaRPr lang="en-GB" sz="3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71400" lvl="5" indent="0" algn="just">
              <a:lnSpc>
                <a:spcPct val="300000"/>
              </a:lnSpc>
              <a:buNone/>
            </a:pP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0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49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ESR</a:t>
            </a:r>
            <a:endParaRPr lang="en-GB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  <a:effectLst/>
        </p:spPr>
        <p:txBody>
          <a:bodyPr>
            <a:normAutofit/>
          </a:bodyPr>
          <a:lstStyle/>
          <a:p>
            <a:pPr marL="457200" indent="-457200" algn="just">
              <a:lnSpc>
                <a:spcPct val="200000"/>
              </a:lnSpc>
            </a:pP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Pathological 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 in </a:t>
            </a: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ESR is seen in: </a:t>
            </a:r>
          </a:p>
          <a:p>
            <a:pPr marL="857250" lvl="1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acute and chronic infections (localized or generalized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all </a:t>
            </a:r>
            <a:r>
              <a:rPr lang="en-GB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anemias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(except spherocytosis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sickle cell </a:t>
            </a:r>
            <a:r>
              <a:rPr lang="en-GB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anemia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pernicious </a:t>
            </a:r>
            <a:r>
              <a:rPr lang="en-GB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anemia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bone diseases, connective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tissue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diseases, all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malignant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diseases, nephrosis, trauma, surgery. </a:t>
            </a:r>
            <a:endParaRPr lang="en-GB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57100" lvl="8" indent="0" algn="just">
              <a:lnSpc>
                <a:spcPct val="200000"/>
              </a:lnSpc>
              <a:buNone/>
            </a:pPr>
            <a:endParaRPr lang="en-GB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28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Custom 37">
      <a:dk1>
        <a:srgbClr val="FFFFFF"/>
      </a:dk1>
      <a:lt1>
        <a:sysClr val="window" lastClr="FFFFFF"/>
      </a:lt1>
      <a:dk2>
        <a:srgbClr val="FFFFFF"/>
      </a:dk2>
      <a:lt2>
        <a:srgbClr val="FFFFFF"/>
      </a:lt2>
      <a:accent1>
        <a:srgbClr val="8C8D86"/>
      </a:accent1>
      <a:accent2>
        <a:srgbClr val="325366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Quo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Wisp">
  <a:themeElements>
    <a:clrScheme name="Custom 37">
      <a:dk1>
        <a:srgbClr val="FFFFFF"/>
      </a:dk1>
      <a:lt1>
        <a:sysClr val="window" lastClr="FFFFFF"/>
      </a:lt1>
      <a:dk2>
        <a:srgbClr val="FFFFFF"/>
      </a:dk2>
      <a:lt2>
        <a:srgbClr val="FFFFFF"/>
      </a:lt2>
      <a:accent1>
        <a:srgbClr val="8C8D86"/>
      </a:accent1>
      <a:accent2>
        <a:srgbClr val="325366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1392</TotalTime>
  <Words>881</Words>
  <Application>Microsoft Office PowerPoint</Application>
  <PresentationFormat>Widescreen</PresentationFormat>
  <Paragraphs>94</Paragraphs>
  <Slides>24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Century Gothic</vt:lpstr>
      <vt:lpstr>Times New Roman</vt:lpstr>
      <vt:lpstr>Wingdings 2</vt:lpstr>
      <vt:lpstr>Wingdings 3</vt:lpstr>
      <vt:lpstr>Quotable</vt:lpstr>
      <vt:lpstr>Wisp</vt:lpstr>
      <vt:lpstr>ERYTHROCYTE SEDIMENTATION RATE (ESR)</vt:lpstr>
      <vt:lpstr>Relevance </vt:lpstr>
      <vt:lpstr>Principle </vt:lpstr>
      <vt:lpstr>Sedimentation of red cells</vt:lpstr>
      <vt:lpstr>Sedimentation of red cells</vt:lpstr>
      <vt:lpstr>Factors affecting ESR</vt:lpstr>
      <vt:lpstr>Clinical significance of ESR</vt:lpstr>
      <vt:lpstr>Normal values </vt:lpstr>
      <vt:lpstr>Increased ESR</vt:lpstr>
      <vt:lpstr>Decreased ESR</vt:lpstr>
      <vt:lpstr>Apparatus and materials</vt:lpstr>
      <vt:lpstr>Westergren pipette</vt:lpstr>
      <vt:lpstr>Westergren stand</vt:lpstr>
      <vt:lpstr>PowerPoint Presentation</vt:lpstr>
      <vt:lpstr>PowerPoint Presentation</vt:lpstr>
      <vt:lpstr>Procedure </vt:lpstr>
      <vt:lpstr>Procedure </vt:lpstr>
      <vt:lpstr>Procedure </vt:lpstr>
      <vt:lpstr>Procedure </vt:lpstr>
      <vt:lpstr>Procedure </vt:lpstr>
      <vt:lpstr>Observations and result</vt:lpstr>
      <vt:lpstr>Sources of error</vt:lpstr>
      <vt:lpstr>PRECAUTIONS </vt:lpstr>
      <vt:lpstr>PRECAUTIONS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wadi</dc:creator>
  <cp:lastModifiedBy>mary wadi</cp:lastModifiedBy>
  <cp:revision>55</cp:revision>
  <dcterms:created xsi:type="dcterms:W3CDTF">2018-10-18T07:50:56Z</dcterms:created>
  <dcterms:modified xsi:type="dcterms:W3CDTF">2019-04-26T00:24:37Z</dcterms:modified>
</cp:coreProperties>
</file>